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21.jpg" ContentType="image/jpeg"/>
  <Override PartName="/ppt/media/image26.jpg" ContentType="image/jpeg"/>
  <Override PartName="/ppt/media/image27.jpg" ContentType="image/jpeg"/>
  <Override PartName="/ppt/media/image28.jpg" ContentType="image/jpeg"/>
  <Override PartName="/ppt/media/image29.jpg" ContentType="image/jpeg"/>
  <Override PartName="/ppt/media/image39.jpg" ContentType="image/jpeg"/>
  <Override PartName="/ppt/media/image40.jpg" ContentType="image/jpeg"/>
  <Override PartName="/ppt/media/image41.jpg" ContentType="image/jpeg"/>
  <Override PartName="/ppt/media/image42.jpg" ContentType="image/jpeg"/>
  <Override PartName="/ppt/media/image43.jpg" ContentType="image/jpeg"/>
  <Override PartName="/ppt/media/image44.jpg" ContentType="image/jpeg"/>
  <Override PartName="/ppt/media/image45.jpg" ContentType="image/jpeg"/>
  <Override PartName="/ppt/media/image49.jpg" ContentType="image/jpeg"/>
  <Override PartName="/ppt/media/image50.JPG" ContentType="image/jpeg"/>
  <Override PartName="/ppt/media/image5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8" r:id="rId3"/>
    <p:sldId id="276" r:id="rId4"/>
    <p:sldId id="270" r:id="rId5"/>
    <p:sldId id="277" r:id="rId6"/>
    <p:sldId id="278" r:id="rId7"/>
    <p:sldId id="259" r:id="rId8"/>
    <p:sldId id="280" r:id="rId9"/>
    <p:sldId id="260" r:id="rId10"/>
    <p:sldId id="263" r:id="rId11"/>
    <p:sldId id="264" r:id="rId12"/>
    <p:sldId id="274" r:id="rId13"/>
    <p:sldId id="265" r:id="rId14"/>
    <p:sldId id="266" r:id="rId15"/>
    <p:sldId id="272" r:id="rId16"/>
    <p:sldId id="273" r:id="rId17"/>
    <p:sldId id="275" r:id="rId18"/>
    <p:sldId id="281" r:id="rId19"/>
    <p:sldId id="282" r:id="rId20"/>
    <p:sldId id="283" r:id="rId21"/>
    <p:sldId id="284" r:id="rId22"/>
    <p:sldId id="285" r:id="rId23"/>
    <p:sldId id="268" r:id="rId24"/>
    <p:sldId id="267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mer.karatas" initials="o" lastIdx="1" clrIdx="0">
    <p:extLst>
      <p:ext uri="{19B8F6BF-5375-455C-9EA6-DF929625EA0E}">
        <p15:presenceInfo xmlns:p15="http://schemas.microsoft.com/office/powerpoint/2012/main" userId="59a18e851f972b0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4136"/>
    <a:srgbClr val="BAB2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15FE8-A860-43FA-9B6A-337F44C5B490}" type="datetimeFigureOut">
              <a:rPr lang="en-GB" smtClean="0"/>
              <a:t>09/06/2025</a:t>
            </a:fld>
            <a:endParaRPr lang="en-GB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GB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F549B-95BF-46E4-AC56-F90EAFFD39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95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357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694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32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046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6823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264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403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87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74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19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56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10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608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6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52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89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D73DA-997D-564E-574D-D975B5597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479" y="1354668"/>
            <a:ext cx="7617524" cy="775884"/>
          </a:xfrm>
        </p:spPr>
        <p:txBody>
          <a:bodyPr/>
          <a:lstStyle/>
          <a:p>
            <a:pPr algn="ctr"/>
            <a:r>
              <a:rPr lang="en-US" sz="4400" noProof="0" dirty="0"/>
              <a:t>Vertical Take-off Landing   (VTOL)  Aircraft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0EFD9-0A1C-D899-2AB5-038B179CCF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994" y="5342105"/>
            <a:ext cx="7766936" cy="1096899"/>
          </a:xfrm>
        </p:spPr>
        <p:txBody>
          <a:bodyPr>
            <a:normAutofit/>
          </a:bodyPr>
          <a:lstStyle/>
          <a:p>
            <a:r>
              <a:rPr lang="en-US" noProof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		    Metin Öz                  Harun Üner			Ömer Karataş</a:t>
            </a:r>
          </a:p>
          <a:p>
            <a:r>
              <a:rPr lang="en-US" noProof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2019405000              2019405207		     2019405033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04235F-9E6D-18EA-3E83-C1E4F72D2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33" y="2130551"/>
            <a:ext cx="6567098" cy="32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53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r>
              <a:rPr lang="en-US" noProof="0" dirty="0"/>
              <a:t>Printing Times of the parts</a:t>
            </a:r>
          </a:p>
        </p:txBody>
      </p:sp>
      <p:graphicFrame>
        <p:nvGraphicFramePr>
          <p:cNvPr id="4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1504934"/>
              </p:ext>
            </p:extLst>
          </p:nvPr>
        </p:nvGraphicFramePr>
        <p:xfrm>
          <a:off x="677334" y="1341120"/>
          <a:ext cx="3438524" cy="296672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Wing_L_P1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12h</a:t>
                      </a:r>
                      <a:r>
                        <a:rPr lang="en-US" baseline="0" noProof="0" dirty="0"/>
                        <a:t> </a:t>
                      </a:r>
                      <a:r>
                        <a:rPr lang="en-US" noProof="0" dirty="0"/>
                        <a:t>50min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Wing_L_P2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12h 12min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Wing_L_P3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9h 26min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Wing_L_P4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7h</a:t>
                      </a:r>
                      <a:r>
                        <a:rPr lang="en-US" baseline="0" noProof="0" dirty="0"/>
                        <a:t> 47min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Winglet_L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2h 15min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Aileron_L_P1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3h</a:t>
                      </a:r>
                      <a:r>
                        <a:rPr lang="en-US" baseline="0" noProof="0" dirty="0"/>
                        <a:t> 16min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149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Aileron_L_P2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3h 20min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873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Total</a:t>
                      </a:r>
                      <a:r>
                        <a:rPr lang="en-US" baseline="0" noProof="0" dirty="0"/>
                        <a:t> (x2)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102h 12min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3"/>
          <a:stretch/>
        </p:blipFill>
        <p:spPr>
          <a:xfrm>
            <a:off x="4194474" y="1341120"/>
            <a:ext cx="4427012" cy="4692446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794327" y="4849091"/>
            <a:ext cx="320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It takes 7 days to print all wing parts. Ailerons and part 4 is printed several times due to printing problems.</a:t>
            </a:r>
          </a:p>
        </p:txBody>
      </p:sp>
    </p:spTree>
    <p:extLst>
      <p:ext uri="{BB962C8B-B14F-4D97-AF65-F5344CB8AC3E}">
        <p14:creationId xmlns:p14="http://schemas.microsoft.com/office/powerpoint/2010/main" val="3899808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2" r="18508"/>
          <a:stretch/>
        </p:blipFill>
        <p:spPr>
          <a:xfrm rot="16200000">
            <a:off x="1915408" y="-1314515"/>
            <a:ext cx="2615708" cy="544939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90619" y="1614424"/>
            <a:ext cx="3065284" cy="5449393"/>
          </a:xfrm>
          <a:prstGeom prst="rect">
            <a:avLst/>
          </a:prstGeom>
        </p:spPr>
      </p:pic>
      <p:sp>
        <p:nvSpPr>
          <p:cNvPr id="4" name="Metin kutusu 3"/>
          <p:cNvSpPr txBox="1"/>
          <p:nvPr/>
        </p:nvSpPr>
        <p:spPr>
          <a:xfrm>
            <a:off x="498564" y="5960206"/>
            <a:ext cx="529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Not glued only snap joint holds them together</a:t>
            </a:r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7"/>
          <a:stretch/>
        </p:blipFill>
        <p:spPr>
          <a:xfrm>
            <a:off x="6052458" y="102326"/>
            <a:ext cx="3085556" cy="5120640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6052458" y="5340540"/>
            <a:ext cx="3085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noProof="0" dirty="0"/>
              <a:t>One side of the printed wing weighs only 347g</a:t>
            </a:r>
          </a:p>
        </p:txBody>
      </p:sp>
    </p:spTree>
    <p:extLst>
      <p:ext uri="{BB962C8B-B14F-4D97-AF65-F5344CB8AC3E}">
        <p14:creationId xmlns:p14="http://schemas.microsoft.com/office/powerpoint/2010/main" val="36610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24529-9065-878E-027A-5CFB67E8B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86" y="545592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                   Manufacturing of Fuselage</a:t>
            </a:r>
          </a:p>
        </p:txBody>
      </p:sp>
      <p:pic>
        <p:nvPicPr>
          <p:cNvPr id="10" name="Picture 9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2D5162EB-2F9F-7C32-E990-09C94E0FFC6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8200" y="3489069"/>
            <a:ext cx="2433788" cy="3245051"/>
          </a:xfrm>
          <a:prstGeom prst="rect">
            <a:avLst/>
          </a:prstGeom>
        </p:spPr>
      </p:pic>
      <p:pic>
        <p:nvPicPr>
          <p:cNvPr id="12" name="Picture 11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1FB4D048-94D4-62D2-A49B-6239E66ECF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338"/>
          <a:stretch/>
        </p:blipFill>
        <p:spPr>
          <a:xfrm>
            <a:off x="7083283" y="1341120"/>
            <a:ext cx="2433789" cy="2390371"/>
          </a:xfrm>
          <a:prstGeom prst="rect">
            <a:avLst/>
          </a:prstGeom>
        </p:spPr>
      </p:pic>
      <p:pic>
        <p:nvPicPr>
          <p:cNvPr id="14" name="Picture 13" descr="A white plastic object on a wood surface&#10;&#10;AI-generated content may be incorrect.">
            <a:extLst>
              <a:ext uri="{FF2B5EF4-FFF2-40B4-BE49-F238E27FC236}">
                <a16:creationId xmlns:a16="http://schemas.microsoft.com/office/drawing/2014/main" id="{87860AA2-1513-9DEE-ACD5-B3A9495247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53"/>
          <a:stretch/>
        </p:blipFill>
        <p:spPr>
          <a:xfrm>
            <a:off x="4363020" y="1341120"/>
            <a:ext cx="2433789" cy="2399607"/>
          </a:xfrm>
          <a:prstGeom prst="rect">
            <a:avLst/>
          </a:prstGeom>
        </p:spPr>
      </p:pic>
      <p:graphicFrame>
        <p:nvGraphicFramePr>
          <p:cNvPr id="7" name="İçerik Yer Tutucus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738013"/>
              </p:ext>
            </p:extLst>
          </p:nvPr>
        </p:nvGraphicFramePr>
        <p:xfrm>
          <a:off x="677334" y="1341120"/>
          <a:ext cx="3438524" cy="2225040"/>
        </p:xfrm>
        <a:graphic>
          <a:graphicData uri="http://schemas.openxmlformats.org/drawingml/2006/table">
            <a:tbl>
              <a:tblPr firstCol="1" lastRow="1" bandRow="1">
                <a:tableStyleId>{5C22544A-7EE6-4342-B048-85BDC9FD1C3A}</a:tableStyleId>
              </a:tblPr>
              <a:tblGrid>
                <a:gridCol w="1719262">
                  <a:extLst>
                    <a:ext uri="{9D8B030D-6E8A-4147-A177-3AD203B41FA5}">
                      <a16:colId xmlns:a16="http://schemas.microsoft.com/office/drawing/2014/main" val="908068814"/>
                    </a:ext>
                  </a:extLst>
                </a:gridCol>
                <a:gridCol w="1719262">
                  <a:extLst>
                    <a:ext uri="{9D8B030D-6E8A-4147-A177-3AD203B41FA5}">
                      <a16:colId xmlns:a16="http://schemas.microsoft.com/office/drawing/2014/main" val="18327939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noProof="0" dirty="0"/>
                        <a:t>Fuselage_P1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16h</a:t>
                      </a:r>
                      <a:r>
                        <a:rPr lang="en-US" baseline="0" noProof="0" dirty="0"/>
                        <a:t> </a:t>
                      </a:r>
                      <a:r>
                        <a:rPr lang="en-US" noProof="0" dirty="0"/>
                        <a:t>5min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5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Fuselage_P2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15h 40min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77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Fuselage_P3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6h 10min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085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Front_Cap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4h</a:t>
                      </a:r>
                      <a:r>
                        <a:rPr lang="en-US" baseline="0" noProof="0" dirty="0"/>
                        <a:t> 20min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7845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 err="1"/>
                        <a:t>Rear</a:t>
                      </a:r>
                      <a:r>
                        <a:rPr lang="en-US" baseline="0" noProof="0" dirty="0" err="1"/>
                        <a:t>_Cap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3h 8min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796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 dirty="0"/>
                        <a:t>Total</a:t>
                      </a:r>
                      <a:r>
                        <a:rPr lang="en-US" baseline="0" noProof="0" dirty="0"/>
                        <a:t> (x2)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45h 23min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076772"/>
                  </a:ext>
                </a:extLst>
              </a:tr>
            </a:tbl>
          </a:graphicData>
        </a:graphic>
      </p:graphicFrame>
      <p:sp>
        <p:nvSpPr>
          <p:cNvPr id="9" name="Metin kutusu 8"/>
          <p:cNvSpPr txBox="1"/>
          <p:nvPr/>
        </p:nvSpPr>
        <p:spPr>
          <a:xfrm>
            <a:off x="794327" y="4849091"/>
            <a:ext cx="32050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It takes 3 days to print all Fuselage parts. There was no problem encountered.</a:t>
            </a:r>
          </a:p>
        </p:txBody>
      </p:sp>
    </p:spTree>
    <p:extLst>
      <p:ext uri="{BB962C8B-B14F-4D97-AF65-F5344CB8AC3E}">
        <p14:creationId xmlns:p14="http://schemas.microsoft.com/office/powerpoint/2010/main" val="364967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pPr algn="ctr"/>
            <a:r>
              <a:rPr lang="en-US" noProof="0" dirty="0"/>
              <a:t>Assembly of Wing</a:t>
            </a:r>
          </a:p>
        </p:txBody>
      </p:sp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12D6DC0B-0196-4696-81CA-D079E3CD2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341120"/>
            <a:ext cx="2911077" cy="3881437"/>
          </a:xfrm>
        </p:spPr>
      </p:pic>
      <p:pic>
        <p:nvPicPr>
          <p:cNvPr id="16" name="Resim 15">
            <a:extLst>
              <a:ext uri="{FF2B5EF4-FFF2-40B4-BE49-F238E27FC236}">
                <a16:creationId xmlns:a16="http://schemas.microsoft.com/office/drawing/2014/main" id="{82CB1CA3-BD82-4E6D-9ECB-D7F5C1DDFF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25" y="1341120"/>
            <a:ext cx="2911077" cy="3881436"/>
          </a:xfrm>
          <a:prstGeom prst="rect">
            <a:avLst/>
          </a:prstGeom>
        </p:spPr>
      </p:pic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677334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noProof="0" dirty="0">
                <a:solidFill>
                  <a:schemeClr val="tx1"/>
                </a:solidFill>
              </a:rPr>
              <a:t>Gluing wing parts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62924" y="5222556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noProof="0" dirty="0">
                <a:solidFill>
                  <a:schemeClr val="tx1"/>
                </a:solidFill>
              </a:rPr>
              <a:t>Gluing wing arm</a:t>
            </a:r>
          </a:p>
        </p:txBody>
      </p:sp>
      <p:sp>
        <p:nvSpPr>
          <p:cNvPr id="21" name="Unvan 1">
            <a:extLst>
              <a:ext uri="{FF2B5EF4-FFF2-40B4-BE49-F238E27FC236}">
                <a16:creationId xmlns:a16="http://schemas.microsoft.com/office/drawing/2014/main" id="{F90231F3-9CA5-4BB5-BFCA-D1A94E63CB67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Parts are aligned using pins.</a:t>
            </a:r>
          </a:p>
          <a:p>
            <a:endParaRPr lang="en-US" noProof="0" dirty="0">
              <a:solidFill>
                <a:schemeClr val="tx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1"/>
                </a:solidFill>
              </a:rPr>
              <a:t>Attached together using glue.</a:t>
            </a:r>
          </a:p>
        </p:txBody>
      </p:sp>
    </p:spTree>
    <p:extLst>
      <p:ext uri="{BB962C8B-B14F-4D97-AF65-F5344CB8AC3E}">
        <p14:creationId xmlns:p14="http://schemas.microsoft.com/office/powerpoint/2010/main" val="5364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pPr algn="ctr"/>
            <a:r>
              <a:rPr lang="en-US" noProof="0" dirty="0"/>
              <a:t>Assembly of Wing</a:t>
            </a:r>
          </a:p>
        </p:txBody>
      </p:sp>
      <p:sp>
        <p:nvSpPr>
          <p:cNvPr id="19" name="Unvan 1">
            <a:extLst>
              <a:ext uri="{FF2B5EF4-FFF2-40B4-BE49-F238E27FC236}">
                <a16:creationId xmlns:a16="http://schemas.microsoft.com/office/drawing/2014/main" id="{5DB98AE8-0241-4603-8EA4-D3A719130412}"/>
              </a:ext>
            </a:extLst>
          </p:cNvPr>
          <p:cNvSpPr txBox="1">
            <a:spLocks/>
          </p:cNvSpPr>
          <p:nvPr/>
        </p:nvSpPr>
        <p:spPr>
          <a:xfrm>
            <a:off x="540699" y="5377027"/>
            <a:ext cx="3863135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noProof="0" dirty="0">
                <a:solidFill>
                  <a:schemeClr val="tx1"/>
                </a:solidFill>
              </a:rPr>
              <a:t>Two part glue activator </a:t>
            </a:r>
          </a:p>
        </p:txBody>
      </p:sp>
      <p:sp>
        <p:nvSpPr>
          <p:cNvPr id="20" name="Unvan 1">
            <a:extLst>
              <a:ext uri="{FF2B5EF4-FFF2-40B4-BE49-F238E27FC236}">
                <a16:creationId xmlns:a16="http://schemas.microsoft.com/office/drawing/2014/main" id="{E1EFDD12-8014-4E23-B51D-4704154EF5EB}"/>
              </a:ext>
            </a:extLst>
          </p:cNvPr>
          <p:cNvSpPr txBox="1">
            <a:spLocks/>
          </p:cNvSpPr>
          <p:nvPr/>
        </p:nvSpPr>
        <p:spPr>
          <a:xfrm>
            <a:off x="6332629" y="5292944"/>
            <a:ext cx="2911077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500" noProof="0" dirty="0">
                <a:solidFill>
                  <a:schemeClr val="tx1"/>
                </a:solidFill>
              </a:rPr>
              <a:t>Assembled wing</a:t>
            </a:r>
          </a:p>
        </p:txBody>
      </p:sp>
      <p:pic>
        <p:nvPicPr>
          <p:cNvPr id="11" name="Resim 10">
            <a:extLst>
              <a:ext uri="{FF2B5EF4-FFF2-40B4-BE49-F238E27FC236}">
                <a16:creationId xmlns:a16="http://schemas.microsoft.com/office/drawing/2014/main" id="{4F684632-3973-4882-A57C-6F83DCEACB6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29" y="1341118"/>
            <a:ext cx="2963869" cy="3951825"/>
          </a:xfrm>
          <a:prstGeom prst="rect">
            <a:avLst/>
          </a:prstGeom>
        </p:spPr>
      </p:pic>
      <p:pic>
        <p:nvPicPr>
          <p:cNvPr id="22" name="Resim 21">
            <a:extLst>
              <a:ext uri="{FF2B5EF4-FFF2-40B4-BE49-F238E27FC236}">
                <a16:creationId xmlns:a16="http://schemas.microsoft.com/office/drawing/2014/main" id="{67B3EC7F-06CE-48E2-9307-23376C4DDA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3" t="19103"/>
          <a:stretch/>
        </p:blipFill>
        <p:spPr>
          <a:xfrm>
            <a:off x="677333" y="1341119"/>
            <a:ext cx="2963868" cy="3951825"/>
          </a:xfrm>
          <a:prstGeom prst="rect">
            <a:avLst/>
          </a:prstGeom>
        </p:spPr>
      </p:pic>
      <p:sp>
        <p:nvSpPr>
          <p:cNvPr id="23" name="Unvan 1">
            <a:extLst>
              <a:ext uri="{FF2B5EF4-FFF2-40B4-BE49-F238E27FC236}">
                <a16:creationId xmlns:a16="http://schemas.microsoft.com/office/drawing/2014/main" id="{53153842-439F-433D-9171-6F1D96782BD8}"/>
              </a:ext>
            </a:extLst>
          </p:cNvPr>
          <p:cNvSpPr txBox="1">
            <a:spLocks/>
          </p:cNvSpPr>
          <p:nvPr/>
        </p:nvSpPr>
        <p:spPr>
          <a:xfrm>
            <a:off x="725433" y="5882640"/>
            <a:ext cx="5103644" cy="7315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tx1"/>
                </a:solidFill>
              </a:rPr>
              <a:t>Two part glue is used for attaching parts.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700" noProof="0" dirty="0">
                <a:solidFill>
                  <a:schemeClr val="tx1"/>
                </a:solidFill>
              </a:rPr>
              <a:t>Glass fiber pipe is added.</a:t>
            </a:r>
          </a:p>
        </p:txBody>
      </p:sp>
    </p:spTree>
    <p:extLst>
      <p:ext uri="{BB962C8B-B14F-4D97-AF65-F5344CB8AC3E}">
        <p14:creationId xmlns:p14="http://schemas.microsoft.com/office/powerpoint/2010/main" val="182662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6924-F63E-0C7D-FF3A-179D2C63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78392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Changes in the design of V-Tail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8239E8-D383-B82C-A8D1-5CA724CB3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83" y="1233556"/>
            <a:ext cx="3174521" cy="2385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2E63D4-F77F-6FC3-33FC-924CBC0AC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0432"/>
            <a:ext cx="3542581" cy="200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61E90-9274-2850-E5F2-1EC745E03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45840">
            <a:off x="3895094" y="3851554"/>
            <a:ext cx="3750406" cy="24191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25FD66-F467-4A2B-3485-B1CD41449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151" y="1278558"/>
            <a:ext cx="3569585" cy="23406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9F1470-44F4-AEFB-6DB6-663883291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5642" y="4405082"/>
            <a:ext cx="2228697" cy="167584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2E4CB5-81C4-4F73-4378-10E00A11DA47}"/>
              </a:ext>
            </a:extLst>
          </p:cNvPr>
          <p:cNvCxnSpPr>
            <a:endCxn id="15" idx="1"/>
          </p:cNvCxnSpPr>
          <p:nvPr/>
        </p:nvCxnSpPr>
        <p:spPr>
          <a:xfrm>
            <a:off x="3441940" y="2448878"/>
            <a:ext cx="69021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7B1954F-6842-71CC-77C9-F935F1A30D85}"/>
              </a:ext>
            </a:extLst>
          </p:cNvPr>
          <p:cNvCxnSpPr/>
          <p:nvPr/>
        </p:nvCxnSpPr>
        <p:spPr>
          <a:xfrm>
            <a:off x="3278038" y="5192173"/>
            <a:ext cx="8541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3294C8A-3AE7-BB90-5D7A-E4A9C30ACBFC}"/>
              </a:ext>
            </a:extLst>
          </p:cNvPr>
          <p:cNvSpPr/>
          <p:nvPr/>
        </p:nvSpPr>
        <p:spPr>
          <a:xfrm>
            <a:off x="4330460" y="5037826"/>
            <a:ext cx="1095821" cy="99226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89C9AF9-FA52-96BC-DB70-D689DA7D21B0}"/>
              </a:ext>
            </a:extLst>
          </p:cNvPr>
          <p:cNvCxnSpPr>
            <a:cxnSpLocks/>
          </p:cNvCxnSpPr>
          <p:nvPr/>
        </p:nvCxnSpPr>
        <p:spPr>
          <a:xfrm flipV="1">
            <a:off x="5426281" y="4891177"/>
            <a:ext cx="4554481" cy="595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22F239-68C5-A735-AD27-91B586996B9D}"/>
              </a:ext>
            </a:extLst>
          </p:cNvPr>
          <p:cNvSpPr txBox="1"/>
          <p:nvPr/>
        </p:nvSpPr>
        <p:spPr>
          <a:xfrm>
            <a:off x="7468536" y="1977888"/>
            <a:ext cx="21964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Better adhesion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Better durability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/>
              <a:t>Ease of printing</a:t>
            </a:r>
          </a:p>
        </p:txBody>
      </p:sp>
    </p:spTree>
    <p:extLst>
      <p:ext uri="{BB962C8B-B14F-4D97-AF65-F5344CB8AC3E}">
        <p14:creationId xmlns:p14="http://schemas.microsoft.com/office/powerpoint/2010/main" val="126568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43C82-1CD7-784C-77D7-FFE99F428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8409"/>
            <a:ext cx="4335852" cy="3107428"/>
          </a:xfrm>
          <a:prstGeom prst="rect">
            <a:avLst/>
          </a:prstGeom>
        </p:spPr>
      </p:pic>
      <p:pic>
        <p:nvPicPr>
          <p:cNvPr id="7" name="Picture 6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52D9E3A3-D203-3BF8-5F41-6B9CCD6E7CE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70" y="2490003"/>
            <a:ext cx="2818798" cy="375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297FBE-2B53-378D-EE72-BABFC763B1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577"/>
          <a:stretch>
            <a:fillRect/>
          </a:stretch>
        </p:blipFill>
        <p:spPr>
          <a:xfrm>
            <a:off x="8194876" y="2921001"/>
            <a:ext cx="3997124" cy="3074686"/>
          </a:xfrm>
          <a:prstGeom prst="rect">
            <a:avLst/>
          </a:prstGeom>
        </p:spPr>
      </p:pic>
      <p:sp>
        <p:nvSpPr>
          <p:cNvPr id="10" name="Unvan 1">
            <a:extLst>
              <a:ext uri="{FF2B5EF4-FFF2-40B4-BE49-F238E27FC236}">
                <a16:creationId xmlns:a16="http://schemas.microsoft.com/office/drawing/2014/main" id="{D51D7FC2-CA4D-4E88-CC53-7F1E3E413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58" y="609600"/>
            <a:ext cx="8596312" cy="1320800"/>
          </a:xfrm>
        </p:spPr>
        <p:txBody>
          <a:bodyPr/>
          <a:lstStyle/>
          <a:p>
            <a:pPr algn="ctr"/>
            <a:r>
              <a:rPr lang="en-US" noProof="0" dirty="0"/>
              <a:t>Assembly of V-Tail</a:t>
            </a:r>
          </a:p>
        </p:txBody>
      </p:sp>
      <p:pic>
        <p:nvPicPr>
          <p:cNvPr id="3" name="Picture 2" descr="A drawing of a metal structure&#10;&#10;AI-generated content may be incorrect.">
            <a:extLst>
              <a:ext uri="{FF2B5EF4-FFF2-40B4-BE49-F238E27FC236}">
                <a16:creationId xmlns:a16="http://schemas.microsoft.com/office/drawing/2014/main" id="{4B7A8616-6968-DDF8-00E6-F8590BE9CF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"/>
          <a:stretch>
            <a:fillRect/>
          </a:stretch>
        </p:blipFill>
        <p:spPr>
          <a:xfrm>
            <a:off x="0" y="2164466"/>
            <a:ext cx="5283470" cy="469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21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B218-4384-9F28-A192-8373328C4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837" y="210152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Assembly of Fuselage</a:t>
            </a:r>
          </a:p>
        </p:txBody>
      </p:sp>
      <p:pic>
        <p:nvPicPr>
          <p:cNvPr id="5" name="Content Placeholder 4" descr="A plastic object on a table&#10;&#10;AI-generated content may be incorrect.">
            <a:extLst>
              <a:ext uri="{FF2B5EF4-FFF2-40B4-BE49-F238E27FC236}">
                <a16:creationId xmlns:a16="http://schemas.microsoft.com/office/drawing/2014/main" id="{24E17108-4C23-40F6-6CB2-A4A3F3637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892" b="11336"/>
          <a:stretch/>
        </p:blipFill>
        <p:spPr>
          <a:xfrm>
            <a:off x="1260048" y="1227123"/>
            <a:ext cx="3428999" cy="5453612"/>
          </a:xfrm>
        </p:spPr>
      </p:pic>
      <p:pic>
        <p:nvPicPr>
          <p:cNvPr id="7" name="Picture 6" descr="A white object on a wood surface&#10;&#10;AI-generated content may be incorrect.">
            <a:extLst>
              <a:ext uri="{FF2B5EF4-FFF2-40B4-BE49-F238E27FC236}">
                <a16:creationId xmlns:a16="http://schemas.microsoft.com/office/drawing/2014/main" id="{EA74E002-2BA6-20F0-2CB8-EAC78C148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" t="1933" r="3791" b="5157"/>
          <a:stretch/>
        </p:blipFill>
        <p:spPr>
          <a:xfrm>
            <a:off x="7502955" y="1198380"/>
            <a:ext cx="3052413" cy="548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3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1EB9B-881F-4BF5-CF07-9F48F0561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6238"/>
            <a:ext cx="8596668" cy="1320800"/>
          </a:xfrm>
        </p:spPr>
        <p:txBody>
          <a:bodyPr/>
          <a:lstStyle/>
          <a:p>
            <a:pPr algn="ctr"/>
            <a:r>
              <a:rPr lang="en-US" noProof="0" dirty="0"/>
              <a:t>Assembly of VTOL</a:t>
            </a:r>
          </a:p>
        </p:txBody>
      </p:sp>
      <p:pic>
        <p:nvPicPr>
          <p:cNvPr id="6" name="Picture 5" descr="A model airplane on a wall&#10;&#10;AI-generated content may be incorrect.">
            <a:extLst>
              <a:ext uri="{FF2B5EF4-FFF2-40B4-BE49-F238E27FC236}">
                <a16:creationId xmlns:a16="http://schemas.microsoft.com/office/drawing/2014/main" id="{CC788D3A-DC86-AFCA-61CC-7ABDDD682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29" y="860859"/>
            <a:ext cx="7787871" cy="584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56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144427-2CE1-CC36-2BDF-4F6954043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794994"/>
          </a:xfrm>
        </p:spPr>
        <p:txBody>
          <a:bodyPr>
            <a:normAutofit/>
          </a:bodyPr>
          <a:lstStyle/>
          <a:p>
            <a:r>
              <a:rPr lang="en-US" noProof="0" dirty="0"/>
              <a:t>Electronic Wiring of the Aircraft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C8A5C32F-7ADB-ACDE-C490-E5A8EF081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1" y="1404594"/>
            <a:ext cx="2752979" cy="3670639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1E33F5DA-C9B0-1370-06D9-C89ED3A89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462" y="1404593"/>
            <a:ext cx="2752979" cy="3670639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CAAF7072-50CF-F8BB-2DD3-E1777FA0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57" y="1404594"/>
            <a:ext cx="2752979" cy="3670639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85854F78-DEE5-565C-FA60-41820BFCA3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9" t="8889" r="29048"/>
          <a:stretch>
            <a:fillRect/>
          </a:stretch>
        </p:blipFill>
        <p:spPr>
          <a:xfrm rot="5400000">
            <a:off x="3731453" y="3855894"/>
            <a:ext cx="1591985" cy="4209429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4F28CAF-725A-7BFC-F02F-40367C42D766}"/>
              </a:ext>
            </a:extLst>
          </p:cNvPr>
          <p:cNvSpPr txBox="1"/>
          <p:nvPr/>
        </p:nvSpPr>
        <p:spPr>
          <a:xfrm>
            <a:off x="820132" y="5748663"/>
            <a:ext cx="1187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Zipp Ties</a:t>
            </a:r>
          </a:p>
        </p:txBody>
      </p:sp>
      <p:cxnSp>
        <p:nvCxnSpPr>
          <p:cNvPr id="14" name="Düz Ok Bağlayıcısı 13">
            <a:extLst>
              <a:ext uri="{FF2B5EF4-FFF2-40B4-BE49-F238E27FC236}">
                <a16:creationId xmlns:a16="http://schemas.microsoft.com/office/drawing/2014/main" id="{FAA7CED9-1E9C-7447-F194-FA4F50960784}"/>
              </a:ext>
            </a:extLst>
          </p:cNvPr>
          <p:cNvCxnSpPr>
            <a:cxnSpLocks/>
          </p:cNvCxnSpPr>
          <p:nvPr/>
        </p:nvCxnSpPr>
        <p:spPr>
          <a:xfrm>
            <a:off x="820132" y="6117995"/>
            <a:ext cx="1923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42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3A1A0-584F-5C13-2587-44B59DA54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Problem Definition and Functional Requirements 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0525" y="1930400"/>
                <a:ext cx="6565130" cy="388077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noProof="0" dirty="0"/>
                  <a:t>The aim of the project is to design a fixed wing </a:t>
                </a:r>
                <a:r>
                  <a:rPr lang="en-US" noProof="0" dirty="0" err="1"/>
                  <a:t>vtol</a:t>
                </a:r>
                <a:r>
                  <a:rPr lang="en-US" noProof="0" dirty="0"/>
                  <a:t> which can perform transition from hover flight to forward flight by using tilt-rotor mechanism. The aircraft should also follow the functional requirements given below.</a:t>
                </a:r>
                <a:endParaRPr lang="en-US" noProof="0" dirty="0">
                  <a:latin typeface="+mj-lt"/>
                </a:endParaRPr>
              </a:p>
              <a:p>
                <a:r>
                  <a:rPr lang="en-US" noProof="0" dirty="0">
                    <a:latin typeface="+mj-lt"/>
                  </a:rPr>
                  <a:t>Semi-Autonomous Flight   </a:t>
                </a:r>
              </a:p>
              <a:p>
                <a:r>
                  <a:rPr lang="en-US" noProof="0" dirty="0">
                    <a:latin typeface="+mj-lt"/>
                  </a:rPr>
                  <a:t>Tilt Rotor mechanism   </a:t>
                </a:r>
              </a:p>
              <a:p>
                <a:pPr lvl="0"/>
                <a:r>
                  <a:rPr lang="en-US" noProof="0" dirty="0"/>
                  <a:t>Wing-Span: 1000-1500mm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noProof="0" smtClean="0">
                            <a:latin typeface="Cambria Math" panose="02040503050406030204" pitchFamily="18" charset="0"/>
                          </a:rPr>
                          <m:t>𝑤𝑠</m:t>
                        </m:r>
                      </m:sub>
                    </m:sSub>
                  </m:oMath>
                </a14:m>
                <a:r>
                  <a:rPr lang="en-US" noProof="0" dirty="0"/>
                  <a:t>]</a:t>
                </a:r>
                <a:endParaRPr lang="en-US" noProof="0" dirty="0">
                  <a:latin typeface="+mj-lt"/>
                </a:endParaRPr>
              </a:p>
              <a:p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Stall Speed: 8-10m/s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𝑆𝑡𝑎𝑙𝑙</m:t>
                        </m:r>
                      </m:sub>
                    </m:sSub>
                  </m:oMath>
                </a14:m>
                <a:r>
                  <a:rPr lang="en-US" sz="1800" noProof="0" dirty="0"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Cruise Speed: 10-13m/s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𝐶𝑟𝑢𝑖𝑠𝑒</m:t>
                        </m:r>
                      </m:sub>
                    </m:sSub>
                  </m:oMath>
                </a14:m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Take-off Weight: 1000-2000gr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800" i="1" noProof="0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𝑡𝑜</m:t>
                        </m:r>
                      </m:sub>
                    </m:sSub>
                  </m:oMath>
                </a14:m>
                <a:r>
                  <a:rPr lang="en-US" sz="1800" noProof="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]</a:t>
                </a:r>
              </a:p>
              <a:p>
                <a:r>
                  <a:rPr lang="en-US" noProof="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Mostly 3D Printed Manufacturing</a:t>
                </a:r>
                <a:endParaRPr lang="en-US" sz="1800" noProof="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US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14C22B-106D-0511-EB3D-4FB1976879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0525" y="1930400"/>
                <a:ext cx="6565130" cy="3880773"/>
              </a:xfrm>
              <a:blipFill>
                <a:blip r:embed="rId2"/>
                <a:stretch>
                  <a:fillRect l="-836" t="-1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rawing of a drone&#10;&#10;AI-generated content may be incorrect.">
            <a:extLst>
              <a:ext uri="{FF2B5EF4-FFF2-40B4-BE49-F238E27FC236}">
                <a16:creationId xmlns:a16="http://schemas.microsoft.com/office/drawing/2014/main" id="{D0C9A4C2-41B1-BFEF-879C-3113EE0FF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706" y="1184991"/>
            <a:ext cx="5108294" cy="56730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1DDB3B-5C4B-32A3-6E89-40B82E16C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0367" y="6412376"/>
            <a:ext cx="791633" cy="42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9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73E4DBB9-66A8-27FC-F0F1-2CEC64BD8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5" y="0"/>
            <a:ext cx="5916095" cy="6858000"/>
          </a:xfrm>
          <a:prstGeom prst="rect">
            <a:avLst/>
          </a:prstGeom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7FC9132C-99F9-B64F-C9B4-4DF572450902}"/>
              </a:ext>
            </a:extLst>
          </p:cNvPr>
          <p:cNvSpPr txBox="1"/>
          <p:nvPr/>
        </p:nvSpPr>
        <p:spPr>
          <a:xfrm>
            <a:off x="6994689" y="1461155"/>
            <a:ext cx="2696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Detailed Wiring Diagram</a:t>
            </a:r>
          </a:p>
          <a:p>
            <a:r>
              <a:rPr lang="en-US" noProof="0" dirty="0"/>
              <a:t>-Sensors</a:t>
            </a:r>
          </a:p>
          <a:p>
            <a:r>
              <a:rPr lang="en-US" noProof="0" dirty="0"/>
              <a:t>-Population System</a:t>
            </a:r>
          </a:p>
          <a:p>
            <a:r>
              <a:rPr lang="en-US" noProof="0" dirty="0"/>
              <a:t>-Communication System</a:t>
            </a:r>
            <a:endParaRPr lang="tr-TR" noProof="0" dirty="0"/>
          </a:p>
          <a:p>
            <a:r>
              <a:rPr lang="en-US" noProof="0" dirty="0"/>
              <a:t>-</a:t>
            </a:r>
            <a:r>
              <a:rPr lang="tr-TR" dirty="0"/>
              <a:t>Control Surface Servos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4449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AE8640-4B18-DE0C-4716-E7C306FA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57287"/>
          </a:xfrm>
        </p:spPr>
        <p:txBody>
          <a:bodyPr/>
          <a:lstStyle/>
          <a:p>
            <a:r>
              <a:rPr lang="tr-TR" dirty="0" err="1"/>
              <a:t>Autopilot</a:t>
            </a:r>
            <a:r>
              <a:rPr lang="tr-TR" dirty="0"/>
              <a:t> </a:t>
            </a:r>
            <a:r>
              <a:rPr lang="tr-TR" dirty="0" err="1"/>
              <a:t>Configuration</a:t>
            </a:r>
            <a:endParaRPr lang="en-US" dirty="0"/>
          </a:p>
        </p:txBody>
      </p:sp>
      <p:graphicFrame>
        <p:nvGraphicFramePr>
          <p:cNvPr id="3" name="Tablo 2">
            <a:extLst>
              <a:ext uri="{FF2B5EF4-FFF2-40B4-BE49-F238E27FC236}">
                <a16:creationId xmlns:a16="http://schemas.microsoft.com/office/drawing/2014/main" id="{BE27BDD8-E9E1-F76E-FF4A-FA7C336BE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40715"/>
              </p:ext>
            </p:extLst>
          </p:nvPr>
        </p:nvGraphicFramePr>
        <p:xfrm>
          <a:off x="677334" y="2277136"/>
          <a:ext cx="8596312" cy="41048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73583">
                  <a:extLst>
                    <a:ext uri="{9D8B030D-6E8A-4147-A177-3AD203B41FA5}">
                      <a16:colId xmlns:a16="http://schemas.microsoft.com/office/drawing/2014/main" val="356184348"/>
                    </a:ext>
                  </a:extLst>
                </a:gridCol>
                <a:gridCol w="821971">
                  <a:extLst>
                    <a:ext uri="{9D8B030D-6E8A-4147-A177-3AD203B41FA5}">
                      <a16:colId xmlns:a16="http://schemas.microsoft.com/office/drawing/2014/main" val="3885199344"/>
                    </a:ext>
                  </a:extLst>
                </a:gridCol>
                <a:gridCol w="937185">
                  <a:extLst>
                    <a:ext uri="{9D8B030D-6E8A-4147-A177-3AD203B41FA5}">
                      <a16:colId xmlns:a16="http://schemas.microsoft.com/office/drawing/2014/main" val="2657338773"/>
                    </a:ext>
                  </a:extLst>
                </a:gridCol>
                <a:gridCol w="4663573">
                  <a:extLst>
                    <a:ext uri="{9D8B030D-6E8A-4147-A177-3AD203B41FA5}">
                      <a16:colId xmlns:a16="http://schemas.microsoft.com/office/drawing/2014/main" val="3062180592"/>
                    </a:ext>
                  </a:extLst>
                </a:gridCol>
              </a:tblGrid>
              <a:tr h="63162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Title of the Parameter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Default Value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Modified Value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Definition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3199257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Q_ENABLE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>
                          <a:effectLst/>
                        </a:rPr>
                        <a:t>Indicates that the vehicle is VTOL and enables the VTOL parameters to be activated.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4563357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Q_TILT_ENABLE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>
                          <a:effectLst/>
                        </a:rPr>
                        <a:t>Indicates that the VTOL vehicle has tiltable rotors.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2269092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Q_FRAME_CLASS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0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 dirty="0">
                          <a:effectLst/>
                        </a:rPr>
                        <a:t>7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>
                          <a:effectLst/>
                        </a:rPr>
                        <a:t>It allows to select a frame type, 7 indicates Tricopter layout and frame type. 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9103093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Q_TILT_MASK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3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A bitmask that specifies which rotors can tilt, 3 stands for the front two motors.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3616620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Q_TILT_TYPE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2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it allows to choose the tilt modality. 2 means that its vectored, and tilt mechanism can control the yaw in vertical fight.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8142412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Q_TILT_RATE_UP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20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15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Selects the speed at which the motors will tilt upwards (degree/sec)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29421511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Q_ASSIST_SPEED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-1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For quad-in-plane vehicles, it specifies below which speed the vertical motors will assist lift. Deactivated.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7874975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Q_M_PWM_TYPE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5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Selects what type of signal the ESC will be fed with. 5 indicates DShot150 protocol.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2831946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Q_TRANSITION_MS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5000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7000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Determines how many milliseconds the transition process takes.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4543267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Q_M_BAT_VOLT_MAX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12.6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16.8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Indicates maximum battery voltage. 4S battery is 16.8 volts.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31869895"/>
                  </a:ext>
                </a:extLst>
              </a:tr>
              <a:tr h="31574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Q_M_BAT_VOLT_MIN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11.1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900" spc="75">
                          <a:effectLst/>
                        </a:rPr>
                        <a:t>14.0</a:t>
                      </a:r>
                      <a:endParaRPr lang="en-GB" sz="900" i="1" spc="75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GB" sz="900" spc="75" dirty="0">
                          <a:effectLst/>
                        </a:rPr>
                        <a:t>Indicates minimum battery voltage. Warning below set value.</a:t>
                      </a:r>
                      <a:endParaRPr lang="en-GB" sz="900" i="1" spc="75" dirty="0">
                        <a:solidFill>
                          <a:srgbClr val="595959"/>
                        </a:solidFill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0216770"/>
                  </a:ext>
                </a:extLst>
              </a:tr>
            </a:tbl>
          </a:graphicData>
        </a:graphic>
      </p:graphicFrame>
      <p:sp>
        <p:nvSpPr>
          <p:cNvPr id="4" name="Metin kutusu 3">
            <a:extLst>
              <a:ext uri="{FF2B5EF4-FFF2-40B4-BE49-F238E27FC236}">
                <a16:creationId xmlns:a16="http://schemas.microsoft.com/office/drawing/2014/main" id="{27CE1385-C8AE-41C7-848F-898B23E3FBF8}"/>
              </a:ext>
            </a:extLst>
          </p:cNvPr>
          <p:cNvSpPr txBox="1"/>
          <p:nvPr/>
        </p:nvSpPr>
        <p:spPr>
          <a:xfrm>
            <a:off x="677334" y="1442301"/>
            <a:ext cx="6374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ArduPlane 4.6 </a:t>
            </a:r>
            <a:r>
              <a:rPr lang="tr-TR" dirty="0" err="1"/>
              <a:t>open-source</a:t>
            </a:r>
            <a:r>
              <a:rPr lang="tr-TR" dirty="0"/>
              <a:t> </a:t>
            </a:r>
            <a:r>
              <a:rPr lang="tr-TR" dirty="0" err="1"/>
              <a:t>sofware</a:t>
            </a:r>
            <a:r>
              <a:rPr lang="tr-TR" dirty="0"/>
              <a:t> is </a:t>
            </a:r>
            <a:r>
              <a:rPr lang="tr-TR" dirty="0" err="1"/>
              <a:t>used</a:t>
            </a:r>
            <a:r>
              <a:rPr lang="tr-TR" dirty="0"/>
              <a:t> as a </a:t>
            </a:r>
            <a:r>
              <a:rPr lang="tr-TR" dirty="0" err="1"/>
              <a:t>autopilot</a:t>
            </a:r>
            <a:r>
              <a:rPr lang="tr-TR" dirty="0"/>
              <a:t>.</a:t>
            </a:r>
          </a:p>
          <a:p>
            <a:r>
              <a:rPr lang="tr-TR" dirty="0" err="1"/>
              <a:t>Some</a:t>
            </a:r>
            <a:r>
              <a:rPr lang="tr-TR" dirty="0"/>
              <a:t> </a:t>
            </a:r>
            <a:r>
              <a:rPr lang="tr-TR" dirty="0" err="1"/>
              <a:t>parameters</a:t>
            </a:r>
            <a:r>
              <a:rPr lang="tr-TR" dirty="0"/>
              <a:t> </a:t>
            </a:r>
            <a:r>
              <a:rPr lang="tr-TR" dirty="0" err="1"/>
              <a:t>needed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change</a:t>
            </a:r>
            <a:r>
              <a:rPr lang="tr-TR" dirty="0"/>
              <a:t> </a:t>
            </a:r>
            <a:r>
              <a:rPr lang="tr-TR" dirty="0" err="1"/>
              <a:t>for</a:t>
            </a:r>
            <a:r>
              <a:rPr lang="tr-TR" dirty="0"/>
              <a:t> VTOL </a:t>
            </a:r>
            <a:r>
              <a:rPr lang="tr-TR" dirty="0" err="1"/>
              <a:t>configuration</a:t>
            </a:r>
            <a:r>
              <a:rPr lang="tr-TR" dirty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46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4988015-2D2D-3BA3-6ED8-7E19B8BDBE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147" y="3879035"/>
            <a:ext cx="3921083" cy="274122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Resim 3">
            <a:extLst>
              <a:ext uri="{FF2B5EF4-FFF2-40B4-BE49-F238E27FC236}">
                <a16:creationId xmlns:a16="http://schemas.microsoft.com/office/drawing/2014/main" id="{000BC276-8C1D-7D58-09FB-DA9829394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47" y="237738"/>
            <a:ext cx="7013700" cy="330326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F8E7BD8-7987-BEA4-175A-6DE350C32923}"/>
              </a:ext>
            </a:extLst>
          </p:cNvPr>
          <p:cNvSpPr txBox="1"/>
          <p:nvPr/>
        </p:nvSpPr>
        <p:spPr>
          <a:xfrm>
            <a:off x="123055" y="4000260"/>
            <a:ext cx="70970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Mission Planner ground station software is used.</a:t>
            </a:r>
          </a:p>
          <a:p>
            <a:r>
              <a:rPr lang="en-US" dirty="0"/>
              <a:t>İt can be connected to controller with Telemetry or USB Cable.</a:t>
            </a:r>
            <a:endParaRPr lang="en-US" noProof="0" dirty="0"/>
          </a:p>
          <a:p>
            <a:r>
              <a:rPr lang="en-US" noProof="0" dirty="0"/>
              <a:t>Shown parameters in previous slide can be changed at this window.</a:t>
            </a:r>
          </a:p>
          <a:p>
            <a:r>
              <a:rPr lang="en-US" noProof="0" dirty="0"/>
              <a:t>From SETUP -&gt; Servo Outputs: Each actuator and their limits must 			       be arranged.</a:t>
            </a:r>
          </a:p>
          <a:p>
            <a:r>
              <a:rPr lang="en-US" dirty="0"/>
              <a:t>Motor Numbers and directions of rotation are important in servo output screen.</a:t>
            </a:r>
            <a:endParaRPr lang="en-US" noProof="0" dirty="0"/>
          </a:p>
          <a:p>
            <a:endParaRPr lang="tr-TR" noProof="0" dirty="0"/>
          </a:p>
          <a:p>
            <a:endParaRPr lang="en-US" noProof="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665BD55C-2414-6950-CD53-11125170B1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15" t="8261" r="2245" b="15519"/>
          <a:stretch/>
        </p:blipFill>
        <p:spPr bwMode="auto">
          <a:xfrm>
            <a:off x="7292731" y="343087"/>
            <a:ext cx="3002915" cy="2526030"/>
          </a:xfrm>
          <a:prstGeom prst="rect">
            <a:avLst/>
          </a:prstGeom>
          <a:ln w="63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Metin kutusu 6">
            <a:extLst>
              <a:ext uri="{FF2B5EF4-FFF2-40B4-BE49-F238E27FC236}">
                <a16:creationId xmlns:a16="http://schemas.microsoft.com/office/drawing/2014/main" id="{5AFD97B7-C87F-85E0-551C-194F22685437}"/>
              </a:ext>
            </a:extLst>
          </p:cNvPr>
          <p:cNvSpPr txBox="1"/>
          <p:nvPr/>
        </p:nvSpPr>
        <p:spPr>
          <a:xfrm>
            <a:off x="7216223" y="2837813"/>
            <a:ext cx="315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ArduPlane Tricopter Diagram</a:t>
            </a:r>
          </a:p>
        </p:txBody>
      </p:sp>
    </p:spTree>
    <p:extLst>
      <p:ext uri="{BB962C8B-B14F-4D97-AF65-F5344CB8AC3E}">
        <p14:creationId xmlns:p14="http://schemas.microsoft.com/office/powerpoint/2010/main" val="3811830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206724" y="147587"/>
            <a:ext cx="8596668" cy="731520"/>
          </a:xfrm>
        </p:spPr>
        <p:txBody>
          <a:bodyPr/>
          <a:lstStyle/>
          <a:p>
            <a:pPr algn="ctr"/>
            <a:r>
              <a:rPr lang="en-US" noProof="0" dirty="0"/>
              <a:t>Gannt Chart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C6C4B4A-1696-48CC-845E-25B8594EE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879107"/>
            <a:ext cx="10744200" cy="5484105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72776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1520"/>
          </a:xfrm>
        </p:spPr>
        <p:txBody>
          <a:bodyPr/>
          <a:lstStyle/>
          <a:p>
            <a:pPr algn="ctr"/>
            <a:r>
              <a:rPr lang="en-US" noProof="0" dirty="0"/>
              <a:t>Cost Analysis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028467A4-F784-4B50-BBF0-40AD62A3B2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" t="750" r="485" b="-1099"/>
          <a:stretch/>
        </p:blipFill>
        <p:spPr>
          <a:xfrm>
            <a:off x="677334" y="2047679"/>
            <a:ext cx="8781976" cy="2762642"/>
          </a:xfrm>
          <a:prstGeom prst="rect">
            <a:avLst/>
          </a:prstGeom>
        </p:spPr>
      </p:pic>
      <p:sp>
        <p:nvSpPr>
          <p:cNvPr id="3" name="Metin kutusu 2"/>
          <p:cNvSpPr txBox="1"/>
          <p:nvPr/>
        </p:nvSpPr>
        <p:spPr>
          <a:xfrm>
            <a:off x="840509" y="5218545"/>
            <a:ext cx="898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The cost was calculated ~22000₺ at the first Semester.</a:t>
            </a:r>
          </a:p>
          <a:p>
            <a:r>
              <a:rPr lang="en-US" noProof="0" dirty="0"/>
              <a:t>It is managed to reduce cost by 30% after detailed market research.</a:t>
            </a:r>
          </a:p>
        </p:txBody>
      </p:sp>
    </p:spTree>
    <p:extLst>
      <p:ext uri="{BB962C8B-B14F-4D97-AF65-F5344CB8AC3E}">
        <p14:creationId xmlns:p14="http://schemas.microsoft.com/office/powerpoint/2010/main" val="3178997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3EEF-2E3F-C8F2-6BC4-3E00CFA4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998" y="91440"/>
            <a:ext cx="5296746" cy="904240"/>
          </a:xfrm>
        </p:spPr>
        <p:txBody>
          <a:bodyPr/>
          <a:lstStyle/>
          <a:p>
            <a:pPr algn="ctr"/>
            <a:r>
              <a:rPr lang="en-US" dirty="0"/>
              <a:t>Hover Test Flight</a:t>
            </a:r>
            <a:endParaRPr lang="tr-TR" dirty="0"/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AB3C51C-3F02-354D-F387-9113973E4C8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4160" y="0"/>
            <a:ext cx="6847840" cy="6847838"/>
          </a:xfrm>
        </p:spPr>
      </p:pic>
    </p:spTree>
    <p:extLst>
      <p:ext uri="{BB962C8B-B14F-4D97-AF65-F5344CB8AC3E}">
        <p14:creationId xmlns:p14="http://schemas.microsoft.com/office/powerpoint/2010/main" val="1520069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41607F93-EBB1-4880-A6A1-83269777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Product Design Specifications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AA57557-E032-48F6-A76F-1D9C4AA6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53" y="1930400"/>
            <a:ext cx="3621398" cy="35044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Control 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Unusable Rotors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Transition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noProof="0" dirty="0">
                <a:latin typeface="Georgia" panose="02040502050405020303" pitchFamily="18" charset="0"/>
              </a:rPr>
              <a:t>Hover Efficiency 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4" name="Resim 36">
            <a:extLst>
              <a:ext uri="{FF2B5EF4-FFF2-40B4-BE49-F238E27FC236}">
                <a16:creationId xmlns:a16="http://schemas.microsoft.com/office/drawing/2014/main" id="{64FBB8C6-6CC1-4C8F-8D00-267B07E123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598" y="1930400"/>
            <a:ext cx="5051201" cy="31411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902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7271435-71F9-6E50-6BB6-5D2F07F2D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22" y="-162234"/>
            <a:ext cx="5460058" cy="3446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38480-C7B1-4B32-B262-B9068DF9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78" y="241872"/>
            <a:ext cx="8596668" cy="1320800"/>
          </a:xfrm>
        </p:spPr>
        <p:txBody>
          <a:bodyPr>
            <a:normAutofit/>
          </a:bodyPr>
          <a:lstStyle/>
          <a:p>
            <a:r>
              <a:rPr lang="en-US" sz="2400" noProof="0" dirty="0"/>
              <a:t>Tilting Mechanism: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8C7888-F24C-9173-995A-F375AA90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00" y="0"/>
            <a:ext cx="4660900" cy="260019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627800A-7D2B-E9A6-23FE-A17C7828953F}"/>
              </a:ext>
            </a:extLst>
          </p:cNvPr>
          <p:cNvSpPr/>
          <p:nvPr/>
        </p:nvSpPr>
        <p:spPr>
          <a:xfrm rot="550706">
            <a:off x="9163571" y="1919837"/>
            <a:ext cx="911382" cy="297731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679EBEB-C629-8B67-B61C-1BD6A8E6EA6F}"/>
              </a:ext>
            </a:extLst>
          </p:cNvPr>
          <p:cNvCxnSpPr>
            <a:cxnSpLocks/>
            <a:endCxn id="5" idx="4"/>
          </p:cNvCxnSpPr>
          <p:nvPr/>
        </p:nvCxnSpPr>
        <p:spPr>
          <a:xfrm flipV="1">
            <a:off x="9491472" y="2215662"/>
            <a:ext cx="104045" cy="4330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D53059-D854-EF3A-C77A-AA4BB268456E}"/>
              </a:ext>
            </a:extLst>
          </p:cNvPr>
          <p:cNvCxnSpPr>
            <a:cxnSpLocks/>
          </p:cNvCxnSpPr>
          <p:nvPr/>
        </p:nvCxnSpPr>
        <p:spPr>
          <a:xfrm flipV="1">
            <a:off x="7986582" y="1298448"/>
            <a:ext cx="1751778" cy="13312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0BDCA-7145-FAFB-CC08-A18017831D55}"/>
              </a:ext>
            </a:extLst>
          </p:cNvPr>
          <p:cNvSpPr/>
          <p:nvPr/>
        </p:nvSpPr>
        <p:spPr>
          <a:xfrm>
            <a:off x="2935224" y="1031097"/>
            <a:ext cx="1408176" cy="93568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16A6BE-1EBB-7BFB-D673-A3C15BE3E200}"/>
              </a:ext>
            </a:extLst>
          </p:cNvPr>
          <p:cNvSpPr txBox="1"/>
          <p:nvPr/>
        </p:nvSpPr>
        <p:spPr>
          <a:xfrm>
            <a:off x="7195847" y="2619248"/>
            <a:ext cx="3220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Brushless           Servo Motor</a:t>
            </a:r>
          </a:p>
          <a:p>
            <a:r>
              <a:rPr lang="en-US" noProof="0" dirty="0"/>
              <a:t>  Motor               </a:t>
            </a:r>
          </a:p>
        </p:txBody>
      </p:sp>
      <p:pic>
        <p:nvPicPr>
          <p:cNvPr id="25" name="Picture 24" descr="A white wooden object with holes&#10;&#10;AI-generated content may be incorrect.">
            <a:extLst>
              <a:ext uri="{FF2B5EF4-FFF2-40B4-BE49-F238E27FC236}">
                <a16:creationId xmlns:a16="http://schemas.microsoft.com/office/drawing/2014/main" id="{B07DCDB3-354C-65E7-65AF-3AB2BE47B92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"/>
          <a:stretch/>
        </p:blipFill>
        <p:spPr>
          <a:xfrm rot="5400000">
            <a:off x="9554028" y="4214406"/>
            <a:ext cx="2157983" cy="3129205"/>
          </a:xfrm>
          <a:prstGeom prst="rect">
            <a:avLst/>
          </a:prstGeom>
        </p:spPr>
      </p:pic>
      <p:pic>
        <p:nvPicPr>
          <p:cNvPr id="31" name="Picture 30" descr="A broken white object on a wood surface&#10;&#10;AI-generated content may be incorrect.">
            <a:extLst>
              <a:ext uri="{FF2B5EF4-FFF2-40B4-BE49-F238E27FC236}">
                <a16:creationId xmlns:a16="http://schemas.microsoft.com/office/drawing/2014/main" id="{9A44D69E-D4E3-D34F-806C-875F90DE0D9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6" r="23200"/>
          <a:stretch/>
        </p:blipFill>
        <p:spPr>
          <a:xfrm rot="16200000">
            <a:off x="4682855" y="3392126"/>
            <a:ext cx="2157983" cy="4773764"/>
          </a:xfrm>
          <a:prstGeom prst="rect">
            <a:avLst/>
          </a:prstGeom>
        </p:spPr>
      </p:pic>
      <p:pic>
        <p:nvPicPr>
          <p:cNvPr id="33" name="Picture 32" descr="A white plastic object on a wood floor&#10;&#10;AI-generated content may be incorrect.">
            <a:extLst>
              <a:ext uri="{FF2B5EF4-FFF2-40B4-BE49-F238E27FC236}">
                <a16:creationId xmlns:a16="http://schemas.microsoft.com/office/drawing/2014/main" id="{C89ABFBF-8B33-757E-8030-ACC8AC82AB3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443" y="4340352"/>
            <a:ext cx="2157984" cy="2877313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A139E6CA-DCA9-0EC8-486C-76CFB5AA8F27}"/>
              </a:ext>
            </a:extLst>
          </p:cNvPr>
          <p:cNvSpPr txBox="1">
            <a:spLocks/>
          </p:cNvSpPr>
          <p:nvPr/>
        </p:nvSpPr>
        <p:spPr>
          <a:xfrm>
            <a:off x="2948281" y="347083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noProof="0" dirty="0"/>
              <a:t>Mostly 3D Printed Manufacturing:</a:t>
            </a:r>
          </a:p>
          <a:p>
            <a:endParaRPr lang="en-US" sz="2400" noProof="0" dirty="0"/>
          </a:p>
          <a:p>
            <a:r>
              <a:rPr lang="en-US" sz="2400" noProof="0" dirty="0"/>
              <a:t>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FF42FA0-6E51-8844-08AD-82EF677BAC67}"/>
              </a:ext>
            </a:extLst>
          </p:cNvPr>
          <p:cNvSpPr txBox="1"/>
          <p:nvPr/>
        </p:nvSpPr>
        <p:spPr>
          <a:xfrm>
            <a:off x="449770" y="4081018"/>
            <a:ext cx="1867819" cy="1143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Fuselage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noProof="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D629C5-60B4-46E1-F7BC-886BBA63C960}"/>
              </a:ext>
            </a:extLst>
          </p:cNvPr>
          <p:cNvSpPr txBox="1"/>
          <p:nvPr/>
        </p:nvSpPr>
        <p:spPr>
          <a:xfrm>
            <a:off x="5172456" y="4056792"/>
            <a:ext cx="1385892" cy="1328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sz="24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Wing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sz="2400" noProof="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725A3-19E7-DF7A-9E88-385F8333AC9D}"/>
              </a:ext>
            </a:extLst>
          </p:cNvPr>
          <p:cNvSpPr txBox="1"/>
          <p:nvPr/>
        </p:nvSpPr>
        <p:spPr>
          <a:xfrm>
            <a:off x="9699109" y="4073723"/>
            <a:ext cx="1250792" cy="10515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en-US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</a:rPr>
              <a:t>V-Tail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30772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F9C87C-F17C-461A-A1EC-3C4CCDA7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noProof="0" dirty="0"/>
              <a:t>XFLR 5 Analysis of the Produced Prototype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98A91E-275B-45C4-99ED-EB73E03D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2370666" cy="53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Longitudinal</a:t>
            </a:r>
            <a:r>
              <a:rPr lang="en-US" sz="2000" noProof="0" dirty="0"/>
              <a:t> </a:t>
            </a: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Modes</a:t>
            </a:r>
          </a:p>
          <a:p>
            <a:pPr marL="0" indent="0">
              <a:buNone/>
            </a:pPr>
            <a:endParaRPr lang="en-US" noProof="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1F90351-373B-405B-BD45-49B4D4BBD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" t="1531" r="26222" b="1456"/>
          <a:stretch/>
        </p:blipFill>
        <p:spPr>
          <a:xfrm>
            <a:off x="677334" y="1690414"/>
            <a:ext cx="4031300" cy="4469025"/>
          </a:xfrm>
          <a:prstGeom prst="rect">
            <a:avLst/>
          </a:prstGeom>
        </p:spPr>
      </p:pic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BD69C36F-8DC0-463D-B2E9-C6E22B7B84C5}"/>
              </a:ext>
            </a:extLst>
          </p:cNvPr>
          <p:cNvSpPr txBox="1">
            <a:spLocks/>
          </p:cNvSpPr>
          <p:nvPr/>
        </p:nvSpPr>
        <p:spPr>
          <a:xfrm>
            <a:off x="1342405" y="6180083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Short Period Longitudinal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D6B1645B-784F-47EC-BE63-FD03ABE78E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4291" r="26994" b="3754"/>
          <a:stretch/>
        </p:blipFill>
        <p:spPr>
          <a:xfrm>
            <a:off x="5473557" y="1690414"/>
            <a:ext cx="4206471" cy="4467049"/>
          </a:xfrm>
          <a:prstGeom prst="rect">
            <a:avLst/>
          </a:prstGeom>
        </p:spPr>
      </p:pic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2C2DA30A-79EC-4A7C-B8A7-A68916B4E1BC}"/>
              </a:ext>
            </a:extLst>
          </p:cNvPr>
          <p:cNvSpPr txBox="1">
            <a:spLocks/>
          </p:cNvSpPr>
          <p:nvPr/>
        </p:nvSpPr>
        <p:spPr>
          <a:xfrm>
            <a:off x="6226213" y="6180083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Phugoid</a:t>
            </a:r>
          </a:p>
        </p:txBody>
      </p:sp>
    </p:spTree>
    <p:extLst>
      <p:ext uri="{BB962C8B-B14F-4D97-AF65-F5344CB8AC3E}">
        <p14:creationId xmlns:p14="http://schemas.microsoft.com/office/powerpoint/2010/main" val="1615714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>
            <a:extLst>
              <a:ext uri="{FF2B5EF4-FFF2-40B4-BE49-F238E27FC236}">
                <a16:creationId xmlns:a16="http://schemas.microsoft.com/office/drawing/2014/main" id="{6FF9C87C-F17C-461A-A1EC-3C4CCDA78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sz="3200" noProof="0" dirty="0"/>
              <a:t>XFLR 5 Analysis of the Produced Prototype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998A91E-275B-45C4-99ED-EB73E03D8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2370666" cy="5395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Lateral</a:t>
            </a:r>
            <a:r>
              <a:rPr lang="en-US" sz="2000" noProof="0" dirty="0"/>
              <a:t> </a:t>
            </a:r>
            <a:r>
              <a:rPr lang="en-US" sz="20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Modes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6" name="İçerik Yer Tutucusu 2">
            <a:extLst>
              <a:ext uri="{FF2B5EF4-FFF2-40B4-BE49-F238E27FC236}">
                <a16:creationId xmlns:a16="http://schemas.microsoft.com/office/drawing/2014/main" id="{BD69C36F-8DC0-463D-B2E9-C6E22B7B84C5}"/>
              </a:ext>
            </a:extLst>
          </p:cNvPr>
          <p:cNvSpPr txBox="1">
            <a:spLocks/>
          </p:cNvSpPr>
          <p:nvPr/>
        </p:nvSpPr>
        <p:spPr>
          <a:xfrm>
            <a:off x="912552" y="5511777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Roll Damping</a:t>
            </a:r>
          </a:p>
        </p:txBody>
      </p:sp>
      <p:sp>
        <p:nvSpPr>
          <p:cNvPr id="9" name="İçerik Yer Tutucusu 2">
            <a:extLst>
              <a:ext uri="{FF2B5EF4-FFF2-40B4-BE49-F238E27FC236}">
                <a16:creationId xmlns:a16="http://schemas.microsoft.com/office/drawing/2014/main" id="{2C2DA30A-79EC-4A7C-B8A7-A68916B4E1BC}"/>
              </a:ext>
            </a:extLst>
          </p:cNvPr>
          <p:cNvSpPr txBox="1">
            <a:spLocks/>
          </p:cNvSpPr>
          <p:nvPr/>
        </p:nvSpPr>
        <p:spPr>
          <a:xfrm>
            <a:off x="4745420" y="5511776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Dutch Roll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F937105F-3884-4D77-BF75-33AFCCF872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" t="2018" r="26480" b="2018"/>
          <a:stretch/>
        </p:blipFill>
        <p:spPr>
          <a:xfrm>
            <a:off x="677334" y="1774495"/>
            <a:ext cx="3171595" cy="3502553"/>
          </a:xfrm>
          <a:prstGeom prst="rect">
            <a:avLst/>
          </a:prstGeom>
        </p:spPr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E4273578-B229-44C6-A981-422E9342E1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2018" r="26793" b="4062"/>
          <a:stretch/>
        </p:blipFill>
        <p:spPr>
          <a:xfrm>
            <a:off x="4485542" y="1774495"/>
            <a:ext cx="3220915" cy="3502553"/>
          </a:xfrm>
          <a:prstGeom prst="rect">
            <a:avLst/>
          </a:prstGeom>
        </p:spPr>
      </p:pic>
      <p:pic>
        <p:nvPicPr>
          <p:cNvPr id="13" name="Resim 12">
            <a:extLst>
              <a:ext uri="{FF2B5EF4-FFF2-40B4-BE49-F238E27FC236}">
                <a16:creationId xmlns:a16="http://schemas.microsoft.com/office/drawing/2014/main" id="{DA0BD4FB-C413-4D05-AE6B-1A7C015E19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 t="2018" r="25631" b="2018"/>
          <a:stretch/>
        </p:blipFill>
        <p:spPr>
          <a:xfrm>
            <a:off x="8391338" y="1774494"/>
            <a:ext cx="3202870" cy="3502553"/>
          </a:xfrm>
          <a:prstGeom prst="rect">
            <a:avLst/>
          </a:prstGeom>
        </p:spPr>
      </p:pic>
      <p:sp>
        <p:nvSpPr>
          <p:cNvPr id="14" name="İçerik Yer Tutucusu 2">
            <a:extLst>
              <a:ext uri="{FF2B5EF4-FFF2-40B4-BE49-F238E27FC236}">
                <a16:creationId xmlns:a16="http://schemas.microsoft.com/office/drawing/2014/main" id="{2B2F28F9-E561-407F-8F73-CE668C071A4A}"/>
              </a:ext>
            </a:extLst>
          </p:cNvPr>
          <p:cNvSpPr txBox="1">
            <a:spLocks/>
          </p:cNvSpPr>
          <p:nvPr/>
        </p:nvSpPr>
        <p:spPr>
          <a:xfrm>
            <a:off x="8642194" y="5484600"/>
            <a:ext cx="2701158" cy="539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2000" noProof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Spiral</a:t>
            </a:r>
          </a:p>
        </p:txBody>
      </p:sp>
    </p:spTree>
    <p:extLst>
      <p:ext uri="{BB962C8B-B14F-4D97-AF65-F5344CB8AC3E}">
        <p14:creationId xmlns:p14="http://schemas.microsoft.com/office/powerpoint/2010/main" val="292561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Parts of the Wing Section</a:t>
            </a:r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/>
          <a:stretch/>
        </p:blipFill>
        <p:spPr>
          <a:xfrm>
            <a:off x="817980" y="1508090"/>
            <a:ext cx="8456022" cy="3508946"/>
          </a:xfrm>
        </p:spPr>
      </p:pic>
      <p:sp>
        <p:nvSpPr>
          <p:cNvPr id="6" name="Metin kutusu 5"/>
          <p:cNvSpPr txBox="1"/>
          <p:nvPr/>
        </p:nvSpPr>
        <p:spPr>
          <a:xfrm>
            <a:off x="1040620" y="5565616"/>
            <a:ext cx="5912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There are 7 sections to be 3D Printed for each wing</a:t>
            </a:r>
          </a:p>
          <a:p>
            <a:r>
              <a:rPr lang="en-US" noProof="0" dirty="0"/>
              <a:t>They were </a:t>
            </a:r>
            <a:r>
              <a:rPr lang="en-US" noProof="0" dirty="0" err="1"/>
              <a:t>cutted</a:t>
            </a:r>
            <a:r>
              <a:rPr lang="en-US" noProof="0" dirty="0"/>
              <a:t> from the final design </a:t>
            </a:r>
          </a:p>
          <a:p>
            <a:r>
              <a:rPr lang="en-US" noProof="0" dirty="0"/>
              <a:t>Necessary updates have been made at the merge zones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706B5D-A9E0-0B3E-F426-E4FBBCBF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069" y="1439840"/>
            <a:ext cx="905001" cy="367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1B5B42-55C9-22D2-119C-65E92C523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22" y="1454308"/>
            <a:ext cx="905001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22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print of a machine&#10;&#10;AI-generated content may be incorrect.">
            <a:extLst>
              <a:ext uri="{FF2B5EF4-FFF2-40B4-BE49-F238E27FC236}">
                <a16:creationId xmlns:a16="http://schemas.microsoft.com/office/drawing/2014/main" id="{EFE236F3-BEC8-D859-A9D1-36F839585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8992" r="3317" b="8372"/>
          <a:stretch>
            <a:fillRect/>
          </a:stretch>
        </p:blipFill>
        <p:spPr>
          <a:xfrm>
            <a:off x="-1" y="0"/>
            <a:ext cx="9984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22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0" t="34081" r="24638" b="34283"/>
          <a:stretch/>
        </p:blipFill>
        <p:spPr>
          <a:xfrm>
            <a:off x="357051" y="705394"/>
            <a:ext cx="9074332" cy="3187337"/>
          </a:xfrm>
        </p:spPr>
      </p:pic>
      <p:sp>
        <p:nvSpPr>
          <p:cNvPr id="5" name="Metin kutusu 4"/>
          <p:cNvSpPr txBox="1"/>
          <p:nvPr/>
        </p:nvSpPr>
        <p:spPr>
          <a:xfrm>
            <a:off x="357051" y="4336869"/>
            <a:ext cx="89611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 dirty="0"/>
              <a:t>Snap-Joint connection tabs are indicated as </a:t>
            </a:r>
            <a:r>
              <a:rPr lang="en-US" noProof="0" dirty="0">
                <a:solidFill>
                  <a:srgbClr val="BAB249"/>
                </a:solidFill>
              </a:rPr>
              <a:t>yellow</a:t>
            </a:r>
            <a:r>
              <a:rPr lang="en-US" noProof="0" dirty="0"/>
              <a:t>. </a:t>
            </a:r>
          </a:p>
          <a:p>
            <a:r>
              <a:rPr lang="en-US" noProof="0" dirty="0"/>
              <a:t>-Creates larger surface areas for adhesives</a:t>
            </a:r>
          </a:p>
          <a:p>
            <a:r>
              <a:rPr lang="en-US" noProof="0" dirty="0"/>
              <a:t>-Prevents collapse of walls at </a:t>
            </a:r>
            <a:r>
              <a:rPr lang="en-US" noProof="0" dirty="0" err="1"/>
              <a:t>connectios</a:t>
            </a:r>
            <a:endParaRPr lang="en-US" noProof="0" dirty="0"/>
          </a:p>
          <a:p>
            <a:r>
              <a:rPr lang="en-US" noProof="0" dirty="0"/>
              <a:t>Pin holes are indicated as </a:t>
            </a:r>
            <a:r>
              <a:rPr lang="en-US" noProof="0" dirty="0">
                <a:solidFill>
                  <a:srgbClr val="C34136"/>
                </a:solidFill>
              </a:rPr>
              <a:t>red</a:t>
            </a:r>
            <a:r>
              <a:rPr lang="en-US" noProof="0" dirty="0"/>
              <a:t>.</a:t>
            </a:r>
          </a:p>
          <a:p>
            <a:r>
              <a:rPr lang="en-US" noProof="0" dirty="0"/>
              <a:t>-They are designed to fit 1.75mm filament pins</a:t>
            </a:r>
          </a:p>
          <a:p>
            <a:r>
              <a:rPr lang="en-US" noProof="0" dirty="0"/>
              <a:t>-Simplifies alignment and creates strong attachment points</a:t>
            </a:r>
          </a:p>
        </p:txBody>
      </p:sp>
      <p:sp>
        <p:nvSpPr>
          <p:cNvPr id="6" name="Metin kutusu 5"/>
          <p:cNvSpPr txBox="1"/>
          <p:nvPr/>
        </p:nvSpPr>
        <p:spPr>
          <a:xfrm>
            <a:off x="7410993" y="3307956"/>
            <a:ext cx="1907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0" dirty="0"/>
              <a:t>Aileron Connection Lugs</a:t>
            </a:r>
          </a:p>
        </p:txBody>
      </p:sp>
    </p:spTree>
    <p:extLst>
      <p:ext uri="{BB962C8B-B14F-4D97-AF65-F5344CB8AC3E}">
        <p14:creationId xmlns:p14="http://schemas.microsoft.com/office/powerpoint/2010/main" val="191677840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862</Words>
  <Application>Microsoft Office PowerPoint</Application>
  <PresentationFormat>Widescreen</PresentationFormat>
  <Paragraphs>167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Cambria Math</vt:lpstr>
      <vt:lpstr>Georgia</vt:lpstr>
      <vt:lpstr>Times New Roman</vt:lpstr>
      <vt:lpstr>Trebuchet MS</vt:lpstr>
      <vt:lpstr>Wingdings 3</vt:lpstr>
      <vt:lpstr>Facet</vt:lpstr>
      <vt:lpstr>Vertical Take-off Landing   (VTOL)  Aircraft</vt:lpstr>
      <vt:lpstr>Problem Definition and Functional Requirements :</vt:lpstr>
      <vt:lpstr>Product Design Specifications</vt:lpstr>
      <vt:lpstr>Tilting Mechanism: </vt:lpstr>
      <vt:lpstr>XFLR 5 Analysis of the Produced Prototype </vt:lpstr>
      <vt:lpstr>XFLR 5 Analysis of the Produced Prototype </vt:lpstr>
      <vt:lpstr>Parts of the Wing Section</vt:lpstr>
      <vt:lpstr>PowerPoint Presentation</vt:lpstr>
      <vt:lpstr>PowerPoint Presentation</vt:lpstr>
      <vt:lpstr>Printing Times of the parts</vt:lpstr>
      <vt:lpstr>PowerPoint Presentation</vt:lpstr>
      <vt:lpstr>                   Manufacturing of Fuselage</vt:lpstr>
      <vt:lpstr>Assembly of Wing</vt:lpstr>
      <vt:lpstr>Assembly of Wing</vt:lpstr>
      <vt:lpstr>Changes in the design of V-Tail </vt:lpstr>
      <vt:lpstr>Assembly of V-Tail</vt:lpstr>
      <vt:lpstr>Assembly of Fuselage</vt:lpstr>
      <vt:lpstr>Assembly of VTOL</vt:lpstr>
      <vt:lpstr>Electronic Wiring of the Aircraft</vt:lpstr>
      <vt:lpstr>PowerPoint Presentation</vt:lpstr>
      <vt:lpstr>Autopilot Configuration</vt:lpstr>
      <vt:lpstr>PowerPoint Presentation</vt:lpstr>
      <vt:lpstr>Gannt Chart</vt:lpstr>
      <vt:lpstr>Cost Analysis</vt:lpstr>
      <vt:lpstr>Hover Test Flight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VTOL </dc:title>
  <dc:creator>Guest User</dc:creator>
  <cp:lastModifiedBy>harun üner</cp:lastModifiedBy>
  <cp:revision>64</cp:revision>
  <dcterms:created xsi:type="dcterms:W3CDTF">2024-11-18T14:49:56Z</dcterms:created>
  <dcterms:modified xsi:type="dcterms:W3CDTF">2025-06-09T19:11:31Z</dcterms:modified>
</cp:coreProperties>
</file>